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78" r:id="rId3"/>
    <p:sldId id="279" r:id="rId4"/>
    <p:sldId id="280" r:id="rId5"/>
    <p:sldId id="257" r:id="rId6"/>
    <p:sldId id="261" r:id="rId7"/>
    <p:sldId id="281" r:id="rId8"/>
    <p:sldId id="259" r:id="rId9"/>
    <p:sldId id="282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3A12D-DAEC-4DBD-9456-4A14F6A28636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7D29A-D073-4D36-9B70-C245A715B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297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AD3D12-D0D7-C64B-77BF-B9C61AB9E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36783D-79BF-2AFF-1ECB-D2CED801C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082EE3-B0D6-9264-077A-93BAB7104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6867-195A-4604-865D-8CDC99C04E92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3D9441-E6DF-4FDE-586C-69D3B635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BBD56C-1E74-38F2-72A2-AF879EA27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2655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CB269E-0348-5503-4FB7-7DD87878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0CD698-270F-9B47-0F5F-66C3E7517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B44A8B-719F-8059-B6BA-00AB3C88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1530-8600-49EA-A9B0-ADDD2779E97E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15B3F-E624-5942-835A-41D2A4A57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269C9-7744-6CD7-784C-A8F0B57A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98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6DD97F4-9FE5-8BEE-3F84-38BE6F5DE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60139C-3454-E9F1-103C-4BB85716E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8C3B46-CB7F-CF89-0150-2C1AB10D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908F-8477-4013-BAA4-C43DF51127F8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CB9CC8-BF8F-AD92-DBC1-27ACCF30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D54F21-DAAF-73E7-7859-784680E5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A96F2-5755-AA24-A0C1-3AD133DCF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9A8B44-0DA5-35AD-DAFE-B03B1E215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813918-16C4-EC7A-C185-DA8F94D60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D2706-2ABB-4F42-A94F-5B997DC49E2C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5914FC-8BB5-CC65-6CD7-1BA833009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128E81-93D0-8F76-0EBD-1C22C349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93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F942A1-4027-3C5B-035C-C2835C34A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AAFFB5-EC53-F461-C757-3594C66D5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B10A64-63AD-24D9-7C05-72EDAC818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E33B-3442-4342-96EC-F3F6B30B2628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13C959-1D08-2575-AD77-7F926491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0E74B6-434F-7086-2D32-3DA6AD4A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62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58CE11-B744-9688-1073-1109BC6D2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15996C-BEED-C068-9714-33FD50B29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6A9344-52CF-118E-3154-F7606C575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6A2372-DA76-CC7C-1092-4C12EDF75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6FDA-DBD6-4E5C-8047-56A967E90B83}" type="datetime1">
              <a:rPr lang="fr-FR" smtClean="0"/>
              <a:t>27/12/2025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F1A878-6895-C413-CA36-5D11B9A5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700ACB-1DBA-30A1-941C-F334B2DF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81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39A1E-076D-04F8-DA69-806C0A01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0EEF4F-B186-7DF3-EE71-0774474ED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1267308-DABD-899C-37AE-1EF0966EF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44FFA5E-EEE1-0C43-1617-31C5E2574B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8BD7B56-C4A8-59CD-54F9-C88311868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B7AAC24-4DFE-23AB-D95D-2B0876C2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10BB-11CB-4191-ADD8-0216291EA9AE}" type="datetime1">
              <a:rPr lang="fr-FR" smtClean="0"/>
              <a:t>27/12/2025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3E6BE2-0908-CF68-15C2-58BDBF7C0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C775F15-ACB2-5F1F-76D1-B9DE942E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63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27083B-5D9A-FD76-D416-F6E57C8B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5CE714-153F-D0F5-51D0-A3DDDE110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6AAC-4513-4AF4-A36E-2A4822FF5C36}" type="datetime1">
              <a:rPr lang="fr-FR" smtClean="0"/>
              <a:t>27/12/2025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2059030-8755-B3A5-5C9E-AB1003FF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E8A252-E2B1-9DFD-5D29-B7AD94B5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07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E68D75-3942-2188-74CC-434ACB09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C47B-2359-456C-B522-844AEE1E9FA0}" type="datetime1">
              <a:rPr lang="fr-FR" smtClean="0"/>
              <a:t>27/12/2025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F0003B3-D5D6-7E94-9952-E74F7A14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53F6AD-6FEE-0CEF-D717-868E8567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43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8CDF2-3AEF-675B-1EFE-CA960B62B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F1EB75-9873-E623-4093-38630D8A0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66EBD6-E76D-6198-89C9-90F7496D7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CD7C4C-0483-09E9-B150-35D62620E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D16AA-1597-4D02-88D5-45134FE91F4E}" type="datetime1">
              <a:rPr lang="fr-FR" smtClean="0"/>
              <a:t>27/12/2025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6D6D98-8E53-3937-008E-8EA7316E4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98EEC6-6470-3B5D-8315-531EA767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7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50C656-D64A-2DE4-7272-2A8C1EC83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E0C6237-FEDA-3894-B57A-D00B997BE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944BEF-2800-A3F7-09C9-7D2DBCE45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428DBA-C0A3-EAFD-A012-0A0C6CA6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5E161-27E4-4411-A411-D5F4EBDD9271}" type="datetime1">
              <a:rPr lang="fr-FR" smtClean="0"/>
              <a:t>27/12/2025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30DE3F-4B95-A2E9-4988-0925EBE0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THIERRY MOREL &amp; ASSOCIES - COMMISSAIRE AUX COMPTES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BA6302-7DC3-186F-6064-AF68B960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47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0FE2B5-F7C4-3A0D-08E6-40BA27675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43A04C-44FC-B96F-0FD0-94B84D498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5C5794-DF15-314E-A266-36141C673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7D29F-9EC6-4B66-939B-9B76CB5E156D}" type="datetime1">
              <a:rPr lang="fr-FR" smtClean="0"/>
              <a:t>27/12/2025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6BDE27-ED0D-A4B9-A2AF-F5AF18643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THIERRY MOREL &amp; ASSOCIES - COMMISSAIRE AUX COMPTES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DD2744-65B8-005D-74BF-032003DAC8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6EC89-CDD1-40BB-8442-AD3915D03F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5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B99973-5C64-19C3-F0B8-CACC772EF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242" y="4774052"/>
            <a:ext cx="7145381" cy="1284088"/>
          </a:xfrm>
        </p:spPr>
        <p:txBody>
          <a:bodyPr anchor="b">
            <a:noAutofit/>
          </a:bodyPr>
          <a:lstStyle/>
          <a:p>
            <a:pPr algn="l"/>
            <a:r>
              <a:rPr lang="fr-FR" sz="44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FEDERATION FRAN</a:t>
            </a:r>
            <a:r>
              <a:rPr lang="en-GB" sz="4400" b="1" i="0" dirty="0"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Ç</a:t>
            </a:r>
            <a:r>
              <a:rPr lang="fr-FR" sz="44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AISE </a:t>
            </a:r>
            <a:br>
              <a:rPr lang="fr-FR" sz="44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sz="44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 PECHES SPORTIVES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183DD0-6957-2F05-DA7B-3AA999B5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7471" y="983248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r-FR" sz="4000" b="1" dirty="0">
                <a:solidFill>
                  <a:schemeClr val="bg1"/>
                </a:solidFill>
              </a:rPr>
              <a:t>PLAN DE PREVENTION &amp; DE LUTTE CONTRE LES VIOLENCES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1030C1-570A-5DA6-4DF5-868ADB7D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SECRETARIAT GENERAL – COMEX 01/03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162963-27C1-CC84-DF5A-936B7C0F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1</a:t>
            </a:fld>
            <a:endParaRPr lang="fr-FR"/>
          </a:p>
        </p:txBody>
      </p:sp>
      <p:pic>
        <p:nvPicPr>
          <p:cNvPr id="11" name="Image 10" descr="Une image contenant texte, Graphique, graphisme, Police&#10;&#10;Le contenu généré par l’IA peut être incorrect.">
            <a:extLst>
              <a:ext uri="{FF2B5EF4-FFF2-40B4-BE49-F238E27FC236}">
                <a16:creationId xmlns:a16="http://schemas.microsoft.com/office/drawing/2014/main" id="{69802C49-04DA-99CE-3802-FC758F097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634" y="4372727"/>
            <a:ext cx="2663131" cy="2068286"/>
          </a:xfrm>
          <a:prstGeom prst="rect">
            <a:avLst/>
          </a:prstGeom>
        </p:spPr>
      </p:pic>
      <p:pic>
        <p:nvPicPr>
          <p:cNvPr id="7" name="Image 6" descr="Une image contenant Police, texte, blanc, conception&#10;&#10;Le contenu généré par l’IA peut être incorrect.">
            <a:extLst>
              <a:ext uri="{FF2B5EF4-FFF2-40B4-BE49-F238E27FC236}">
                <a16:creationId xmlns:a16="http://schemas.microsoft.com/office/drawing/2014/main" id="{25CB38F2-53B4-36C0-7C66-6136C5C89C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548" y="1962817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423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FD1F90-D530-23DC-69D4-3DB5221F9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9">
            <a:extLst>
              <a:ext uri="{FF2B5EF4-FFF2-40B4-BE49-F238E27FC236}">
                <a16:creationId xmlns:a16="http://schemas.microsoft.com/office/drawing/2014/main" id="{9800CCA6-F0A0-CDA8-DD73-8B11EF256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E0E5F4EF-2B28-B7EE-3FF7-B14E0A76D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3">
            <a:extLst>
              <a:ext uri="{FF2B5EF4-FFF2-40B4-BE49-F238E27FC236}">
                <a16:creationId xmlns:a16="http://schemas.microsoft.com/office/drawing/2014/main" id="{9C862DB2-59D1-0AD6-172D-5B41AAFCB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6E286404-E2CE-471A-4C8F-5B1B1BA07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4CAF52-A9F3-ABDA-E313-BDC635FB0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AXE </a:t>
            </a:r>
            <a:r>
              <a:rPr lang="en-US" sz="3600" b="1" dirty="0">
                <a:solidFill>
                  <a:srgbClr val="FFFFFF"/>
                </a:solidFill>
                <a:latin typeface="+mn-lt"/>
              </a:rPr>
              <a:t>1</a:t>
            </a:r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 : PREVENTION &amp; SENSIBILISATION</a:t>
            </a:r>
            <a:b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	LE </a:t>
            </a:r>
            <a:r>
              <a:rPr lang="en-US" sz="3600" b="1" dirty="0">
                <a:solidFill>
                  <a:srgbClr val="FFFFFF"/>
                </a:solidFill>
                <a:latin typeface="+mn-lt"/>
              </a:rPr>
              <a:t>CONTROLE D’HONORABILITE</a:t>
            </a:r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 </a:t>
            </a:r>
            <a:endParaRPr lang="fr-FR" sz="3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46F365-720A-A8DE-32A5-3A5BC57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F84A14-7983-C34C-679C-A1699C34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10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E19D5AC-1C5E-69DD-48D5-78549B9B3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518293"/>
            <a:ext cx="10570029" cy="38367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3200" dirty="0"/>
              <a:t>La FFPS met en place, selon les prescriptions du ministère des sports, </a:t>
            </a:r>
            <a:r>
              <a:rPr lang="fr-FR" sz="3200" b="1" dirty="0"/>
              <a:t>un contrôle automatisé de l’honorabilité de ses encadrants et dirigeants </a:t>
            </a:r>
          </a:p>
          <a:p>
            <a:pPr marL="0" indent="0" algn="just">
              <a:buNone/>
            </a:pPr>
            <a:endParaRPr lang="fr-FR" sz="3200" b="1" dirty="0"/>
          </a:p>
          <a:p>
            <a:pPr marL="0" indent="0" algn="just">
              <a:buNone/>
            </a:pPr>
            <a:r>
              <a:rPr lang="fr-FR" sz="3200" b="1" dirty="0"/>
              <a:t>La finalité de ce contrôle est d’identifier</a:t>
            </a:r>
            <a:r>
              <a:rPr lang="fr-FR" sz="3200" dirty="0"/>
              <a:t>, parmi les licenciés, </a:t>
            </a:r>
            <a:r>
              <a:rPr lang="fr-FR" sz="3200" b="1" dirty="0"/>
              <a:t>ceux qui n’ont pas le droit d’exercer </a:t>
            </a:r>
            <a:r>
              <a:rPr lang="fr-FR" sz="3200" dirty="0"/>
              <a:t>en tant qu’encadrant ou </a:t>
            </a:r>
          </a:p>
          <a:p>
            <a:pPr marL="0" indent="0" algn="just">
              <a:buNone/>
            </a:pPr>
            <a:r>
              <a:rPr lang="fr-FR" sz="3200" dirty="0"/>
              <a:t>dirigeant </a:t>
            </a:r>
            <a:r>
              <a:rPr lang="fr-FR" sz="3200" b="1" dirty="0"/>
              <a:t>et de veiller à ce qu’ils soient effectivement écartés </a:t>
            </a:r>
            <a:r>
              <a:rPr lang="fr-FR" sz="3200" dirty="0"/>
              <a:t>de ces missions.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392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524373-417C-D25A-CD04-00FA2948B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9">
            <a:extLst>
              <a:ext uri="{FF2B5EF4-FFF2-40B4-BE49-F238E27FC236}">
                <a16:creationId xmlns:a16="http://schemas.microsoft.com/office/drawing/2014/main" id="{610D24E6-3735-CCAF-ABB1-54D100FB0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AE206473-10CC-5DC8-1D94-A53564757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3">
            <a:extLst>
              <a:ext uri="{FF2B5EF4-FFF2-40B4-BE49-F238E27FC236}">
                <a16:creationId xmlns:a16="http://schemas.microsoft.com/office/drawing/2014/main" id="{6EC2BF18-E83A-ADF6-B5B7-584FE4905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2D0A8F17-52C8-E8CC-4AE8-767FE4D28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4D5CA41-7310-4C0C-E774-D7BA8E4CD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AXE 2 :</a:t>
            </a:r>
            <a:r>
              <a:rPr lang="fr-FR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LE RECUEIL DE LA PAROLE ET     				L’ACCOMPAGNEMENT DES VICTIMES </a:t>
            </a:r>
            <a:endParaRPr lang="fr-FR" sz="3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D51D3F-1A27-94EA-A3CF-F1E9AFDA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FE9157-6413-F8AE-47C5-F7D136AE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11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F3524109-8C72-A23D-63D9-3A3CD1B85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518293"/>
            <a:ext cx="10570029" cy="38367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3200" dirty="0"/>
              <a:t>Plus le délai entre l’acte commis et sa divulgation est important, notamment en matière de violences sexuelles, plus les victimes</a:t>
            </a:r>
          </a:p>
          <a:p>
            <a:pPr marL="0" indent="0" algn="just">
              <a:buNone/>
            </a:pPr>
            <a:r>
              <a:rPr lang="fr-FR" sz="3200" dirty="0"/>
              <a:t>s’exposent à des traumatismes psychologiques ou difficultés scolaires, sociales et des souffrances supplémentaires. </a:t>
            </a:r>
          </a:p>
          <a:p>
            <a:pPr marL="0" indent="0" algn="just">
              <a:buNone/>
            </a:pPr>
            <a:r>
              <a:rPr lang="fr-FR" sz="3200" dirty="0"/>
              <a:t>Plus le dossier sera long, plus il sera difficile à instruire sur le plan judiciaire et administratif du fait de l’éloignement temporel des preuves. </a:t>
            </a:r>
          </a:p>
          <a:p>
            <a:pPr marL="0" indent="0" algn="just">
              <a:buNone/>
            </a:pPr>
            <a:r>
              <a:rPr lang="fr-FR" sz="3200" b="1" dirty="0"/>
              <a:t>Il est donc primordial d’œuvrer afin de libérer au maximum la parole </a:t>
            </a:r>
            <a:r>
              <a:rPr lang="fr-FR" sz="3200" dirty="0"/>
              <a:t>des victimes et témoins de violences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496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7579EF-CBAF-7F29-894C-9A94A6B07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9">
            <a:extLst>
              <a:ext uri="{FF2B5EF4-FFF2-40B4-BE49-F238E27FC236}">
                <a16:creationId xmlns:a16="http://schemas.microsoft.com/office/drawing/2014/main" id="{D7CCACD5-9C79-6F16-8DBE-71F399C8E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CE9E76CC-2399-750D-3510-95DFDD2D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3">
            <a:extLst>
              <a:ext uri="{FF2B5EF4-FFF2-40B4-BE49-F238E27FC236}">
                <a16:creationId xmlns:a16="http://schemas.microsoft.com/office/drawing/2014/main" id="{6D6C287D-814C-14E6-6297-620CAC3A0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C8DEC5EC-F7DC-611B-3F77-1BC97FF32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52D99FF-0493-8397-2FF5-DE99F932B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AXE 2 : LE RECUEIL DE LA PAROLE ET     				L’ACCOMPAGNEMENT DES VICTIMES </a:t>
            </a:r>
            <a:endParaRPr lang="fr-FR" sz="3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EABB69-55E6-61EC-C824-4DF1858BC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B2998-8CBB-DE77-CD2B-DF280D5FC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12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12C42BD-AD27-23DA-5C94-DE2B6BC3C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273574"/>
            <a:ext cx="10570029" cy="44479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3000" dirty="0"/>
              <a:t>Création </a:t>
            </a:r>
            <a:r>
              <a:rPr lang="fr-FR" sz="3000" b="1" dirty="0"/>
              <a:t>d’un réseau de veille avec un interlocuteur formé </a:t>
            </a:r>
            <a:r>
              <a:rPr lang="fr-FR" sz="3000" dirty="0"/>
              <a:t>par région </a:t>
            </a:r>
          </a:p>
          <a:p>
            <a:pPr marL="0" indent="0">
              <a:buNone/>
            </a:pPr>
            <a:r>
              <a:rPr lang="fr-FR" sz="3000" dirty="0"/>
              <a:t>Son rôle : </a:t>
            </a:r>
          </a:p>
          <a:p>
            <a:pPr marL="0" indent="0">
              <a:buNone/>
            </a:pPr>
            <a:r>
              <a:rPr lang="fr-FR" sz="3000" dirty="0"/>
              <a:t>•</a:t>
            </a:r>
            <a:r>
              <a:rPr lang="fr-FR" sz="3000" b="1" dirty="0"/>
              <a:t>Aide</a:t>
            </a:r>
            <a:r>
              <a:rPr lang="fr-FR" sz="3000" dirty="0"/>
              <a:t> à la transmission des signalements si besoin</a:t>
            </a:r>
          </a:p>
          <a:p>
            <a:pPr marL="0" indent="0">
              <a:buNone/>
            </a:pPr>
            <a:r>
              <a:rPr lang="fr-FR" sz="3000" dirty="0"/>
              <a:t>•</a:t>
            </a:r>
            <a:r>
              <a:rPr lang="fr-FR" sz="3000" b="1" dirty="0"/>
              <a:t>Recueillir la parole et orienter les victimes </a:t>
            </a:r>
            <a:r>
              <a:rPr lang="fr-FR" sz="3000" dirty="0"/>
              <a:t>comme les structures fédérales vers les structures  adaptées: commission  Ethique de la FFPS, signalsports,…</a:t>
            </a:r>
          </a:p>
          <a:p>
            <a:pPr marL="0" indent="0">
              <a:buNone/>
            </a:pPr>
            <a:r>
              <a:rPr lang="fr-FR" sz="3000" dirty="0"/>
              <a:t>•</a:t>
            </a:r>
            <a:r>
              <a:rPr lang="fr-FR" sz="3000" b="1" dirty="0"/>
              <a:t>Solliciter des mesures </a:t>
            </a:r>
            <a:r>
              <a:rPr lang="fr-FR" sz="3000" dirty="0"/>
              <a:t>conservatoires et disciplinaires si nécessaire</a:t>
            </a:r>
          </a:p>
          <a:p>
            <a:pPr marL="0" indent="0">
              <a:buNone/>
            </a:pPr>
            <a:r>
              <a:rPr lang="fr-FR" sz="3000" dirty="0"/>
              <a:t>•</a:t>
            </a:r>
            <a:r>
              <a:rPr lang="fr-FR" sz="3000" b="1" dirty="0"/>
              <a:t>Création d’une adresse mail dédiée </a:t>
            </a:r>
            <a:r>
              <a:rPr lang="fr-FR" sz="3000" dirty="0"/>
              <a:t>à cette cellule : 								cellulepreventionviolences@ffps.fr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71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F52CD9-8640-3E11-4E84-42CA34260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D6A81-1E1D-D163-BDE3-313853C0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00700" y="6327458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SECRETARIAT GENERAL  FFPS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C59AC0-025B-78CB-0585-DABEE52F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6EC89-CDD1-40BB-8442-AD3915D03F9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CBD9FBF-0FF2-F787-67DC-5D92BF120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678" y="733926"/>
            <a:ext cx="7540522" cy="5443037"/>
          </a:xfrm>
        </p:spPr>
        <p:txBody>
          <a:bodyPr/>
          <a:lstStyle/>
          <a:p>
            <a:pPr algn="r">
              <a:buFont typeface="Wingdings" pitchFamily="2" charset="2"/>
              <a:buNone/>
            </a:pPr>
            <a:endParaRPr lang="fr-FR" b="1" dirty="0">
              <a:latin typeface="Avenir Next LT Pro" panose="020B0504020202020204" pitchFamily="34" charset="0"/>
              <a:cs typeface="Arial" charset="0"/>
            </a:endParaRPr>
          </a:p>
          <a:p>
            <a:pPr algn="just">
              <a:buFont typeface="Wingdings" pitchFamily="2" charset="2"/>
              <a:buNone/>
            </a:pPr>
            <a:r>
              <a:rPr lang="fr-FR" dirty="0">
                <a:latin typeface="+mj-lt"/>
                <a:cs typeface="Arial" charset="0"/>
              </a:rPr>
              <a:t>   La convention nationale de prévention des violences sexuelles dans le sport, organisée sous l’égide du ministère des Sports, de la Jeunesse &amp; de la Vie associative a permis à la Fédération Française des Pêches Sportives de formaliser une stratégie volontariste à travers son </a:t>
            </a:r>
            <a:r>
              <a:rPr lang="fr-FR" b="1" dirty="0">
                <a:latin typeface="+mj-lt"/>
                <a:cs typeface="Arial" charset="0"/>
              </a:rPr>
              <a:t>plan fédéral de prévention et de lutte contre les violences </a:t>
            </a:r>
            <a:r>
              <a:rPr lang="fr-FR" dirty="0">
                <a:latin typeface="+mj-lt"/>
                <a:cs typeface="Arial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fr-FR" dirty="0">
              <a:latin typeface="+mj-lt"/>
              <a:cs typeface="Arial" charset="0"/>
            </a:endParaRPr>
          </a:p>
        </p:txBody>
      </p:sp>
      <p:pic>
        <p:nvPicPr>
          <p:cNvPr id="4" name="Image 3" descr="Une image contenant texte, Police, capture d’écran, affiche&#10;&#10;Le contenu généré par l’IA peut être incorrect.">
            <a:extLst>
              <a:ext uri="{FF2B5EF4-FFF2-40B4-BE49-F238E27FC236}">
                <a16:creationId xmlns:a16="http://schemas.microsoft.com/office/drawing/2014/main" id="{C06A6D02-263D-D826-A289-538663516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774" y="4284616"/>
            <a:ext cx="1753356" cy="19067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23ECFF0-74A6-77DB-533E-28237D79A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28" y="586076"/>
            <a:ext cx="2725148" cy="167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6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F52CD9-8640-3E11-4E84-42CA34260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b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D6A81-1E1D-D163-BDE3-313853C0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79720" y="6319222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C59AC0-025B-78CB-0585-DABEE52F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6EC89-CDD1-40BB-8442-AD3915D03F9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CBD9FBF-0FF2-F787-67DC-5D92BF120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678" y="733926"/>
            <a:ext cx="7540522" cy="5443037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   Cela se traduit par un </a:t>
            </a:r>
            <a:r>
              <a:rPr lang="fr-FR" b="1" dirty="0">
                <a:cs typeface="Arial" charset="0"/>
              </a:rPr>
              <a:t>engagement quotidien </a:t>
            </a:r>
            <a:r>
              <a:rPr lang="fr-FR" dirty="0">
                <a:cs typeface="Arial" charset="0"/>
              </a:rPr>
              <a:t>pour la prévention des violences afin de garantir une pratique sécurisante et sécurisée pour toutes et tous.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   Dans ce plan, 2 axes prioritaires sont dégagés: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fr-FR" dirty="0">
              <a:cs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1  </a:t>
            </a:r>
            <a:r>
              <a:rPr lang="fr-FR" b="1" dirty="0">
                <a:cs typeface="Arial" charset="0"/>
              </a:rPr>
              <a:t>La sensibilisation &amp; prévention des violences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fr-FR" dirty="0">
              <a:cs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2 </a:t>
            </a:r>
            <a:r>
              <a:rPr lang="fr-FR" b="1" dirty="0">
                <a:cs typeface="Arial" charset="0"/>
              </a:rPr>
              <a:t>Le recueil de la parole et l’accompagnement des victimes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000" dirty="0">
              <a:cs typeface="Arial" charset="0"/>
            </a:endParaRPr>
          </a:p>
        </p:txBody>
      </p:sp>
      <p:pic>
        <p:nvPicPr>
          <p:cNvPr id="10" name="Image 9" descr="Une image contenant Police, texte, blanc, conception&#10;&#10;Le contenu généré par l’IA peut être incorrect.">
            <a:extLst>
              <a:ext uri="{FF2B5EF4-FFF2-40B4-BE49-F238E27FC236}">
                <a16:creationId xmlns:a16="http://schemas.microsoft.com/office/drawing/2014/main" id="{A3AEBE61-1473-5834-E814-40F6474F1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41" y="586221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F52CD9-8640-3E11-4E84-42CA34260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b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D6A81-1E1D-D163-BDE3-313853C0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C59AC0-025B-78CB-0585-DABEE52F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6EC89-CDD1-40BB-8442-AD3915D03F9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9CBD9FBF-0FF2-F787-67DC-5D92BF120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678" y="733926"/>
            <a:ext cx="7540522" cy="544303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	Les violences peuvent se rencontrer </a:t>
            </a:r>
            <a:r>
              <a:rPr lang="fr-FR" b="1" dirty="0">
                <a:cs typeface="Arial" charset="0"/>
              </a:rPr>
              <a:t>dans toutes les disciplines</a:t>
            </a:r>
            <a:r>
              <a:rPr lang="fr-FR" dirty="0">
                <a:cs typeface="Arial" charset="0"/>
              </a:rPr>
              <a:t>, pour tout public et à chaque niveau de pratique en  entrainement, à l’occasion des stages ou lors des compétitions : Tous concernés !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dirty="0">
              <a:cs typeface="Arial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    Les publics prioritaires sont: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dirty="0">
              <a:cs typeface="Arial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- Les dirigeants, dirigeantes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- Les encadrants, encadrantes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- Les pratiquants (tout âge, sexe et tout niveau)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dirty="0">
                <a:cs typeface="Arial" charset="0"/>
              </a:rPr>
              <a:t>- Les Sportifs et sportives de Haut Niveau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dirty="0">
              <a:cs typeface="Arial" charset="0"/>
            </a:endParaRPr>
          </a:p>
        </p:txBody>
      </p:sp>
      <p:pic>
        <p:nvPicPr>
          <p:cNvPr id="4" name="Image 3" descr="Une image contenant Police, texte, blanc, conception&#10;&#10;Le contenu généré par l’IA peut être incorrect.">
            <a:extLst>
              <a:ext uri="{FF2B5EF4-FFF2-40B4-BE49-F238E27FC236}">
                <a16:creationId xmlns:a16="http://schemas.microsoft.com/office/drawing/2014/main" id="{B8F42337-8C37-1CE3-2137-2AFCAC7B3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80" y="586221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7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F52CD9-8640-3E11-4E84-42CA34260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b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D6A81-1E1D-D163-BDE3-313853C0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00" y="6336611"/>
            <a:ext cx="4114800" cy="365125"/>
          </a:xfrm>
        </p:spPr>
        <p:txBody>
          <a:bodyPr/>
          <a:lstStyle/>
          <a:p>
            <a:r>
              <a:rPr lang="fr-FR" dirty="0"/>
              <a:t>FFPS – SECRETARIAT GENERAL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C59AC0-025B-78CB-0585-DABEE52F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5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1EA93AA-EEE6-B140-EC5B-6C9A4BA34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086" y="391886"/>
            <a:ext cx="6379714" cy="59644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sz="2900" dirty="0"/>
              <a:t>Les violences peuvent prendre différentes formes. </a:t>
            </a:r>
          </a:p>
          <a:p>
            <a:pPr algn="just"/>
            <a:r>
              <a:rPr lang="fr-FR" sz="2900" dirty="0"/>
              <a:t>Elles sont souvent caractérisées par l’utilisation de la force ou la menace, mais aussi régulièrement, par le biais de l’emprise, elles peuvent être psychologiques et morales.</a:t>
            </a:r>
          </a:p>
          <a:p>
            <a:pPr algn="just"/>
            <a:endParaRPr lang="fr-FR" sz="2900" dirty="0"/>
          </a:p>
          <a:p>
            <a:pPr marL="0" indent="0" algn="just">
              <a:buNone/>
            </a:pPr>
            <a:r>
              <a:rPr lang="fr-FR" sz="2900" dirty="0"/>
              <a:t>Les violences regroupent notamment:</a:t>
            </a:r>
          </a:p>
          <a:p>
            <a:pPr marL="0" indent="0" algn="just">
              <a:buNone/>
            </a:pPr>
            <a:endParaRPr lang="fr-FR" sz="2900" dirty="0"/>
          </a:p>
          <a:p>
            <a:pPr algn="just"/>
            <a:r>
              <a:rPr lang="fr-FR" sz="2900" dirty="0"/>
              <a:t> </a:t>
            </a:r>
            <a:r>
              <a:rPr lang="fr-FR" sz="2900" b="1" dirty="0"/>
              <a:t>Les agressions sexuelles</a:t>
            </a:r>
            <a:r>
              <a:rPr lang="fr-FR" sz="2900" dirty="0"/>
              <a:t>: utilisation de la force, menace, contrainte de la part de l’agresseur. Peut prendre la forme de viol et/ou attouchements. (baiser, caresse,…)</a:t>
            </a:r>
          </a:p>
          <a:p>
            <a:pPr algn="just"/>
            <a:r>
              <a:rPr lang="fr-FR" sz="2900" dirty="0"/>
              <a:t> </a:t>
            </a:r>
            <a:r>
              <a:rPr lang="fr-FR" sz="2900" b="1" dirty="0"/>
              <a:t>Les atteintes sexuelles</a:t>
            </a:r>
            <a:r>
              <a:rPr lang="fr-FR" sz="2900" dirty="0"/>
              <a:t>: actes de pénétration sexuelle qui ne supposent pas l’emploi de la violence, de la contrainte ou de la menace. </a:t>
            </a:r>
          </a:p>
          <a:p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891A21D-928D-23E5-BEB3-1CDE07C16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790" y="586076"/>
            <a:ext cx="2725148" cy="167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1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F52CD9-8640-3E11-4E84-42CA34260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64" y="2859413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endParaRPr lang="en-US" sz="32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46C93D-DFD8-8368-0AC4-DE054B6D1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00700" y="6236335"/>
            <a:ext cx="4114800" cy="365125"/>
          </a:xfrm>
        </p:spPr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341E48-1F0C-DAF8-7E6B-68B51DEE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6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DAC9A441-BE50-36C9-C1FF-9825557CE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3588" y="722811"/>
            <a:ext cx="6590211" cy="5454152"/>
          </a:xfrm>
        </p:spPr>
        <p:txBody>
          <a:bodyPr>
            <a:normAutofit fontScale="92500"/>
          </a:bodyPr>
          <a:lstStyle/>
          <a:p>
            <a:pPr algn="just"/>
            <a:r>
              <a:rPr lang="fr-FR" b="1" dirty="0"/>
              <a:t>Le harcèlement sexuel</a:t>
            </a:r>
            <a:r>
              <a:rPr lang="fr-FR" dirty="0"/>
              <a:t>: violence sans impact sur l’intégrité physique de la victime: chantage pour obtenir des faveurs sexuelles / humiliations répétées à caractère sexuel / attitude d’exhibitionnisme ou de voyeurisme.</a:t>
            </a:r>
          </a:p>
          <a:p>
            <a:pPr algn="just"/>
            <a:r>
              <a:rPr lang="fr-FR" dirty="0"/>
              <a:t> </a:t>
            </a:r>
            <a:r>
              <a:rPr lang="fr-FR" b="1" dirty="0"/>
              <a:t>Le bizutage</a:t>
            </a:r>
            <a:r>
              <a:rPr lang="fr-FR" dirty="0"/>
              <a:t>: obligation d’accomplir des actes humiliants et dégradants.</a:t>
            </a:r>
          </a:p>
          <a:p>
            <a:pPr algn="just"/>
            <a:r>
              <a:rPr lang="fr-FR" dirty="0"/>
              <a:t> </a:t>
            </a:r>
            <a:r>
              <a:rPr lang="fr-FR" b="1" dirty="0"/>
              <a:t>Le harcèlement moral</a:t>
            </a:r>
            <a:r>
              <a:rPr lang="fr-FR" dirty="0"/>
              <a:t>, par la répétition de propos et de comportements ayant pour but ou effet une dégradation des conditions de vie de la victime, est susceptible de porter atteinte à ses droits et à sa dignité, d’altérer sa santé physique ou mentale </a:t>
            </a:r>
          </a:p>
          <a:p>
            <a:endParaRPr lang="en-GB" dirty="0"/>
          </a:p>
        </p:txBody>
      </p:sp>
      <p:pic>
        <p:nvPicPr>
          <p:cNvPr id="6" name="Image 5" descr="Une image contenant Police, texte, blanc, conception&#10;&#10;Le contenu généré par l’IA peut être incorrect.">
            <a:extLst>
              <a:ext uri="{FF2B5EF4-FFF2-40B4-BE49-F238E27FC236}">
                <a16:creationId xmlns:a16="http://schemas.microsoft.com/office/drawing/2014/main" id="{7B551E7C-2817-E4B3-464D-B2FF41EB96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21" y="1012367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9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B318C5-82A4-0AB4-0F1A-3665DBC8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8A699FA-4296-57CF-948D-5D3E2B88F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D0CBC1-DCFA-6AAD-D3E9-CC65D054F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E18BB3-984F-B45B-1006-026DB36BC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C918A7-EF01-0FDE-51E0-3C85F317A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0D5D5A6-5AB1-490D-66B5-F94A075FA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54B42D-C3B9-8553-1614-BFC8829C6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8E08D0F-DA26-E491-AAAD-B9BB0812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73" y="3157831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FEDERATION FRANCAISE DES PECHES SPORTIVES</a:t>
            </a:r>
            <a:endParaRPr lang="en-US" sz="3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1DC700-ADF0-3FCF-49EE-A78B30FD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00700" y="6236335"/>
            <a:ext cx="4114800" cy="365125"/>
          </a:xfrm>
        </p:spPr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91EADE-B2B4-149C-ADD6-4D15C47BC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7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8AF8DA1-CEB2-D2BF-4EB4-0F2B4D07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3588" y="722811"/>
            <a:ext cx="6590211" cy="5454152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 </a:t>
            </a:r>
            <a:r>
              <a:rPr lang="fr-FR" b="1" dirty="0"/>
              <a:t>La manipulation mentale </a:t>
            </a:r>
            <a:r>
              <a:rPr lang="fr-FR" dirty="0"/>
              <a:t>fait également l’objet d’une attention particulière. 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/>
              <a:t> </a:t>
            </a:r>
            <a:r>
              <a:rPr lang="fr-FR" b="1" dirty="0"/>
              <a:t>La discrimination </a:t>
            </a:r>
            <a:r>
              <a:rPr lang="fr-FR" dirty="0"/>
              <a:t>consiste à défavoriser une personne en raison de son origine, son sexe, son âge, son orientation sexuelle ou de ses convictions politiques, philosophiques ou religieuses.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/>
              <a:t> À cet égard, </a:t>
            </a:r>
            <a:r>
              <a:rPr lang="fr-FR" b="1" dirty="0"/>
              <a:t>le racisme et le sexisme doivent être particulièrement combattus</a:t>
            </a:r>
            <a:r>
              <a:rPr lang="fr-FR" dirty="0"/>
              <a:t>.</a:t>
            </a:r>
          </a:p>
          <a:p>
            <a:endParaRPr lang="en-GB" dirty="0"/>
          </a:p>
        </p:txBody>
      </p:sp>
      <p:pic>
        <p:nvPicPr>
          <p:cNvPr id="6" name="Image 5" descr="Une image contenant Police, texte, blanc, conception&#10;&#10;Le contenu généré par l’IA peut être incorrect.">
            <a:extLst>
              <a:ext uri="{FF2B5EF4-FFF2-40B4-BE49-F238E27FC236}">
                <a16:creationId xmlns:a16="http://schemas.microsoft.com/office/drawing/2014/main" id="{57088E43-A871-48F3-3D31-5A926418D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41" y="1068637"/>
            <a:ext cx="27241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84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B41472-1B2A-33AE-D9F2-731E244F0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AXE 1 : PREVENTION &amp; SENSIBILISATION </a:t>
            </a:r>
            <a:endParaRPr lang="fr-FR" sz="3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314E2B-3652-427B-DF88-2687582C0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B73567-A349-6225-8AA4-98E9EBCB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8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13FA365-64E2-BC7D-E0B5-7E2B88811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518293"/>
            <a:ext cx="10570029" cy="3658669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 </a:t>
            </a:r>
            <a:r>
              <a:rPr lang="fr-FR" sz="3600" b="1" dirty="0"/>
              <a:t>SENSIBILISATION DES DIRIGEANTS &amp; PRATIQUANTS</a:t>
            </a:r>
          </a:p>
          <a:p>
            <a:pPr marL="0" indent="0">
              <a:buNone/>
            </a:pPr>
            <a:endParaRPr lang="fr-FR" b="1" dirty="0"/>
          </a:p>
          <a:p>
            <a:pPr marL="0" indent="0" algn="just">
              <a:buNone/>
            </a:pPr>
            <a:r>
              <a:rPr lang="fr-FR" sz="3200" dirty="0"/>
              <a:t>	 </a:t>
            </a:r>
            <a:r>
              <a:rPr lang="fr-FR" sz="3200" b="1" dirty="0"/>
              <a:t>Formation en présentiel </a:t>
            </a:r>
            <a:r>
              <a:rPr lang="fr-FR" sz="3200" dirty="0"/>
              <a:t>pour tous les dirigeants 	nationaux  lors des COMEX &amp; COMDIR &amp; </a:t>
            </a:r>
            <a:r>
              <a:rPr lang="fr-FR" sz="3200" b="1" dirty="0"/>
              <a:t>en distanciel </a:t>
            </a:r>
            <a:r>
              <a:rPr lang="fr-FR" sz="3200" dirty="0"/>
              <a:t>pour 	les présidents de CR.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r>
              <a:rPr lang="fr-FR" sz="3200" dirty="0"/>
              <a:t>	 </a:t>
            </a:r>
            <a:r>
              <a:rPr lang="fr-FR" sz="3200" b="1" dirty="0"/>
              <a:t>Mise à disposition du kit de présentation &amp; sensibilisation 	</a:t>
            </a:r>
            <a:r>
              <a:rPr lang="fr-FR" sz="3200" dirty="0"/>
              <a:t>à destination des dirigeants et encadrants pour les 	structures 	déconcentrées ( CR, CD, Clubs 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639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C7B8A8-9052-44A2-022E-4AFC6F934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9">
            <a:extLst>
              <a:ext uri="{FF2B5EF4-FFF2-40B4-BE49-F238E27FC236}">
                <a16:creationId xmlns:a16="http://schemas.microsoft.com/office/drawing/2014/main" id="{126DA7F6-84FA-3AAE-89BB-84628C694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id="{9C262BEE-7C73-771B-B8A3-0D532FC4C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3">
            <a:extLst>
              <a:ext uri="{FF2B5EF4-FFF2-40B4-BE49-F238E27FC236}">
                <a16:creationId xmlns:a16="http://schemas.microsoft.com/office/drawing/2014/main" id="{0C3D9823-2D25-F894-17FD-B781EEB30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FD1BAD04-0738-D5E4-855E-DFFAD2276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8737BD3-6D51-9824-53C7-54F3C7F2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3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AXE 1 : PREVENTION &amp; SENSIBILISATION </a:t>
            </a:r>
            <a:endParaRPr lang="fr-FR" sz="3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3DB2FF-FEEA-7D9F-BE1B-7DEE75F4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FFPS – SECRETARIAT GENERAL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87EAEA-C751-F6ED-2315-57634F53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6EC89-CDD1-40BB-8442-AD3915D03F98}" type="slidenum">
              <a:rPr lang="fr-FR" smtClean="0"/>
              <a:t>9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FC63D54F-CE2B-6E64-C64E-BF2EAF578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518293"/>
            <a:ext cx="10570029" cy="3658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600" dirty="0"/>
              <a:t> </a:t>
            </a:r>
            <a:r>
              <a:rPr lang="fr-FR" sz="3600" b="1" dirty="0"/>
              <a:t>SENSIBILISATION DES DIRIGEANTS &amp; PRATIQUANTS </a:t>
            </a:r>
            <a:endParaRPr lang="fr-FR" sz="3200" b="1" dirty="0"/>
          </a:p>
          <a:p>
            <a:pPr marL="0" indent="0">
              <a:buNone/>
            </a:pPr>
            <a:endParaRPr lang="fr-FR" b="1" dirty="0"/>
          </a:p>
          <a:p>
            <a:pPr marL="0" indent="0" algn="just">
              <a:buNone/>
            </a:pPr>
            <a:r>
              <a:rPr lang="fr-FR" b="1" dirty="0"/>
              <a:t>	</a:t>
            </a:r>
            <a:r>
              <a:rPr lang="fr-FR" sz="3500" b="1" dirty="0"/>
              <a:t>Sensibilisation des compétiteurs lors des stages sportifs 	nationaux </a:t>
            </a:r>
            <a:r>
              <a:rPr lang="fr-FR" sz="3500" dirty="0"/>
              <a:t>( Sportifs de haut niveau &amp; stages de sélection 	Pôle France)</a:t>
            </a:r>
          </a:p>
          <a:p>
            <a:pPr marL="0" indent="0" algn="just">
              <a:buNone/>
            </a:pPr>
            <a:r>
              <a:rPr lang="fr-FR" sz="3500" b="1" dirty="0"/>
              <a:t>	Présentation du plan de Prévention lors du prochain 	congrès</a:t>
            </a:r>
            <a:r>
              <a:rPr lang="fr-FR" sz="3500" dirty="0"/>
              <a:t> en </a:t>
            </a:r>
            <a:r>
              <a:rPr lang="fr-FR" sz="3500" b="1" dirty="0"/>
              <a:t>assemblées générales des délégations 	nationales et campagne d’information sur support 	licences 2026</a:t>
            </a:r>
          </a:p>
          <a:p>
            <a:pPr marL="0" indent="0" algn="just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49246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942</Words>
  <Application>Microsoft Office PowerPoint</Application>
  <PresentationFormat>Grand écran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Avenir Next LT Pro</vt:lpstr>
      <vt:lpstr>Calibri</vt:lpstr>
      <vt:lpstr>Calibri Light</vt:lpstr>
      <vt:lpstr>Wingdings</vt:lpstr>
      <vt:lpstr>Thème Office</vt:lpstr>
      <vt:lpstr>FEDERATION FRANÇAISE  DES PECHES SPORTIVES</vt:lpstr>
      <vt:lpstr>FEDERATION FRANCAISE DES PECHES SPORTIVES </vt:lpstr>
      <vt:lpstr>FEDERATION FRANCAISE DES PECHES SPORTIVES </vt:lpstr>
      <vt:lpstr>FEDERATION FRANCAISE DES PECHES SPORTIVES </vt:lpstr>
      <vt:lpstr>FEDERATION FRANCAISE DES PECHES SPORTIVES </vt:lpstr>
      <vt:lpstr>FEDERATION FRANCAISE DES PECHES SPORTIVES</vt:lpstr>
      <vt:lpstr>FEDERATION FRANCAISE DES PECHES SPORTIVES</vt:lpstr>
      <vt:lpstr>AXE 1 : PREVENTION &amp; SENSIBILISATION </vt:lpstr>
      <vt:lpstr>AXE 1 : PREVENTION &amp; SENSIBILISATION </vt:lpstr>
      <vt:lpstr>AXE 1 : PREVENTION &amp; SENSIBILISATION  LE CONTROLE D’HONORABILITE </vt:lpstr>
      <vt:lpstr>AXE 2 :LE RECUEIL DE LA PAROLE ET         L’ACCOMPAGNEMENT DES VICTIMES </vt:lpstr>
      <vt:lpstr>AXE 2 : LE RECUEIL DE LA PAROLE ET         L’ACCOMPAGNEMENT DES VICTIMES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FEDERATION FRANCAISE  DES PECHES SPORTIVES</dc:title>
  <dc:creator>Thierry Morel</dc:creator>
  <cp:lastModifiedBy>Audrey NUTTENS</cp:lastModifiedBy>
  <cp:revision>27</cp:revision>
  <dcterms:created xsi:type="dcterms:W3CDTF">2025-02-01T13:12:28Z</dcterms:created>
  <dcterms:modified xsi:type="dcterms:W3CDTF">2025-12-27T15:56:49Z</dcterms:modified>
</cp:coreProperties>
</file>